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50" r:id="rId2"/>
    <p:sldMasterId id="2147483762" r:id="rId3"/>
    <p:sldMasterId id="2147483774" r:id="rId4"/>
    <p:sldMasterId id="2147483786" r:id="rId5"/>
    <p:sldMasterId id="2147483798" r:id="rId6"/>
    <p:sldMasterId id="2147483810" r:id="rId7"/>
    <p:sldMasterId id="2147483822" r:id="rId8"/>
    <p:sldMasterId id="2147483834" r:id="rId9"/>
    <p:sldMasterId id="2147483846" r:id="rId10"/>
    <p:sldMasterId id="2147483858" r:id="rId11"/>
    <p:sldMasterId id="2147483870" r:id="rId12"/>
  </p:sldMasterIdLst>
  <p:sldIdLst>
    <p:sldId id="368" r:id="rId13"/>
    <p:sldId id="259" r:id="rId14"/>
    <p:sldId id="262" r:id="rId15"/>
    <p:sldId id="265" r:id="rId16"/>
    <p:sldId id="268" r:id="rId17"/>
    <p:sldId id="271" r:id="rId18"/>
    <p:sldId id="274" r:id="rId19"/>
    <p:sldId id="277" r:id="rId20"/>
    <p:sldId id="280" r:id="rId21"/>
    <p:sldId id="283" r:id="rId22"/>
    <p:sldId id="286" r:id="rId23"/>
    <p:sldId id="289" r:id="rId24"/>
    <p:sldId id="292" r:id="rId25"/>
    <p:sldId id="295" r:id="rId26"/>
    <p:sldId id="298" r:id="rId27"/>
    <p:sldId id="301" r:id="rId28"/>
    <p:sldId id="304" r:id="rId29"/>
    <p:sldId id="307" r:id="rId30"/>
    <p:sldId id="310" r:id="rId31"/>
    <p:sldId id="313" r:id="rId32"/>
    <p:sldId id="316" r:id="rId33"/>
    <p:sldId id="319" r:id="rId34"/>
    <p:sldId id="322" r:id="rId35"/>
    <p:sldId id="325" r:id="rId36"/>
    <p:sldId id="328" r:id="rId37"/>
    <p:sldId id="331" r:id="rId38"/>
    <p:sldId id="334" r:id="rId39"/>
    <p:sldId id="337" r:id="rId40"/>
    <p:sldId id="340" r:id="rId41"/>
    <p:sldId id="343" r:id="rId42"/>
    <p:sldId id="346" r:id="rId43"/>
    <p:sldId id="355" r:id="rId44"/>
    <p:sldId id="358" r:id="rId45"/>
    <p:sldId id="361" r:id="rId46"/>
    <p:sldId id="364" r:id="rId47"/>
    <p:sldId id="367" r:id="rId48"/>
  </p:sldIdLst>
  <p:sldSz cx="12192000" cy="6858000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0"/>
    <p:restoredTop sz="0"/>
  </p:normalViewPr>
  <p:slideViewPr>
    <p:cSldViewPr>
      <p:cViewPr varScale="1">
        <p:scale>
          <a:sx n="121" d="100"/>
          <a:sy n="121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tags" Target="tags/tag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1:40:52.398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1 1 16383,'0'45'0,"0"-10"0,0-19 0,4 19 0,-3-19 0,4 19 0,-5-25 0,0 1 0,0 8 0,0-6 0,5 7 0,-4-5 0,3-4 0,-4 9 0,5-4 0,-4 1 0,4 2 0,-5-7 0,0 8 0,0 1 0,0-3 0,0 3 0,0-5 0,0-4 0,0 8 0,0-3 0,0-1 0,0 4 0,0-9 0,0 9 0,0-3 0,0 0 0,0 11 0,0-9 0,0 18 0,0-12 0,0 11 0,0-4 0,0 0 0,0-2 0,0-7 0,0-6 0,0 5 0,0-10 0,0 4 0,0 4 0,0-8 0,0 8 0,0-5 0,0 2 0,0 0 0,0 5 0,0-5 0,0 6 0,0-5 0,0 4 0,0-10 0,0 9 0,0-9 0,0 4 0,0 0 0,0-4 0,0 9 0,0-5 0,0 0 0,0 4 0,0-8 0,0 13 0,0-12 0,0 13 0,0-1 0,0 0 0,0 5 0,0-7 0,0 7 0,0-5 0,0 11 0,0-11 0,0 5 0,0-7 0,0 0 0,0 1 0,0-1 0,0-6 0,0 5 0,0-10 0,0 4 0,0 4 0,0-2 0,4 3 0,-2 1 0,2-5 0,-4 7 0,0 6 0,0-6 0,6 13 0,-5-12 0,5 5 0,-6-7 0,0 0 0,0 1 0,0-1 0,0-6 0,0 5 0,0-10 0,5 4 0,-4 0 0,3-4 0,-4 9 0,5-10 0,-4 9 0,4-4 0,-5 0 0,0 4 0,0-8 0,0 7 0,4-2 0,-2-1 0,2 3 0,-4-7 0,0 8 0,5-3 0,-3 5 0,3 1 0,-5 1 0,0-1 0,0 0 0,0-6 0,5 0 0,-4-2 0,3 1 0,-4 0 0,10-1 0,-8 13 0,7-8 0,-9 21 0,0-16 0,0 5 0,0-7 0,0 0 0,0-5 0,0-2 0,0-1 0,0 1 0,0 0 0,0 4 0,0-8 0,0 7 0,0-2 0,0 5 0,0 0 0,0-5 0,0-1 0,0-1 0,0 3 0,0-2 0,0 0 0,0 0 0,0 2 0,0 5 0,0 0 0,0 0 0,0 1 0,0-1 0,0 7 0,0-5 0,0 5 0,0-13 0,0-1 0,0-1 0,0 1 0,0 1 0,0 2 0,0-7 0,0 8 0,0-4 0,0 0 0,0 5 0,0-4 0,0 13 0,0-5 0,0 5 0,0 0 0,0-5 0,0 5 0,0-7 0,0-6 0,0 0 0,0-2 0,0 1 0,0 0 0,0 5 0,0-4 0,0 6 0,0 7 0,0-5 0,0 12 0,0-5 0,0-1 0,0-1 0,0-7 0,0 0 0,0-5 0,0-2 0,0-1 0,0 1 0,0 1 0,0 2 0,0-2 0,0 6 0,0 0 0,0 0 0,0 7 0,0-5 0,0 5 0,0-7 0,0-6 0,0 5 0,0-4 0,0 5 0,5 0 0,-3 0 0,8 1 0,-9-7 0,4 5 0,0-10 0,-4 4 0,4-1 0,-5 1 0,0 0 0,0 4 0,0-8 0,4 7 0,-2 3 0,2 1 0,-4 0 0,0-2 0,0-9 0,0 4 0,0 0 0,0-4 0,0 9 0,5-9 0,-4 7 0,4-3 0,-5 1 0,0 2 0,0-7 0,0 13 0,0-6 0,0 9 0,0-5 0,0 0 0,0 7 0,0-5 0,0 5 0,0-13 0,0 0 0,0-2 0,0 1 0,0 0 0,0 4 0,0-3 0,0 5 0,0-4 0,0 10 0,0-9 0,0 11 0,0-7 0,0 1 0,0-7 0,0-1 0,0-1 0,0 2 0,0-1 0,0 3 0,0-7 0,0 8 0,0-4 0,0 0 0,0 5 0,0-9 0,0 10 0,0-5 0,0 6 0,0-5 0,0 4 0,0-5 0,0 6 0,0-5 0,0 4 0,0-11 0,0 6 0,0 2 0,0-6 0,0 7 0,0-5 0,0-4 0,0 9 0,0-3 0,0 12 0,0-4 0,0 12 0,0-6 0,0 1 0,0 4 0,0-11 0,0 5 0,0-7 0,0-5 0,0-2 0,4-1 0,2-3 0,0 8 0,-2-2 0,-4 5 0,0-5 0,0 3 0,0-9 0,0 10 0,0-10 0,0 4 0,0 4 0,0-8 0,0 8 0,0-5 0,0-3 0,0 7 0,0-2 0,0-1 0,0 9 0,0-6 0,0 9 0,0-5 0,0 0 0,0 0 0,0-5 0,0-2 0,0-1 0,0 1 0,0 0 0,0 4 0,0-8 0,0 7 0,0-2 0,0-1 0,0 9 0,0-6 0,0 9 0,0-5 0,0 7 0,0-5 0,0 5 0,0-7 0,0 0 0,0-5 0,0 3 0,0-4 0,0 0 0,0 3 0,0-9 0,0 9 0,0-4 0,0 0 0,0 4 0,0-8 0,0 7 0,0-2 0,0 5 0,0 0 0,0-5 0,0 5 0,0-10 0,0 10 0,0-6 0,0 1 0,0 3 0,0-8 0,0 7 0,0-2 0,0-1 0,0 3 0,0-7 0,0 8 0,0-4 0,0 0 0,0 4 0,0-9 0,0 9 0,0-4 0,0 6 0,0 0 0,0 2 0,0 3 0,0-2 0,0-3 0,0 0 0,0-11 0,0 6 0,0 2 0,0-6 0,0 7 0,0-5 0,0-4 0,0 15 0,0-8 0,0 5 0,0-2 0,0-9 0,0 20 0,0-12 0,0 8 0,0-6 0,0-6 0,0 2 0,0 1 0,0-7 0,5 8 0,1-9 0,4 4 0,1-4 0,-1-1 0,1 5 0,-6-3 0,5 3 0,-9 0 0,3 1 0,-4 0 0,0 4 0,0-8 0,0 7 0,0 3 0,0 1 0,0 0 0,0 9 0,0-18 0,0 13 0,0-12 0,0-4 0,0 9 0,5-4 0,-4 0 0,4 4 0,-1-8 0,-2 7 0,2-3 0,-4 1 0,0 2 0,0-7 0,0 8 0,0-4 0,0 0 0,0 4 0,0-9 0,0 9 0,0-4 0,0 0 0,-5 15 0,4-16 0,-4 11 0,0-11 0,4-3 0,-13 3 0,-2-18 0,3-9 0,-1-5 0,14-3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B543E55-ECDE-48CF-AA05-338B531402B9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DECA590-6BAE-4A9B-99BD-B5DEEF3AC0F9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/>
              <a:t>9/10/22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/>
              <a:t>9/10/22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/>
              <a:t>9/10/22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/>
              <a:t>9/10/22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/>
              <a:t>9/10/22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/>
              <a:t>9/10/22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/>
              <a:t>9/10/22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/>
              <a:t>9/10/22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/>
              <a:t>9/10/22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5D3019-F144-41CF-9344-BF176F30217B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474280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59171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50820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/>
              <a:t>9/10/22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138638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/>
              <a:t>9/10/22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27342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/>
              <a:t>9/10/22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664581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/>
              <a:t>9/10/22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84894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/>
              <a:t>9/10/22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23445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/>
              <a:t>9/10/22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1556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98739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90564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13095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474280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59171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50820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/>
              <a:t>9/10/22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138638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/>
              <a:t>9/10/22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27342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/>
              <a:t>9/10/22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664581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/>
              <a:t>9/10/22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84894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/>
              <a:t>9/10/22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2344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070855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/>
              <a:t>9/10/22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15562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90564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1309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48836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5602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71960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54368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2085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4417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E9D634F-3A79-44FD-A5D3-E3D3C38A0D36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987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3476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3128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987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07085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48836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5602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71960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54368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208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D811C7-4998-463A-8F34-408BA4D4D4BB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4417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987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3476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31280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193200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018005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58169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4014088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1492319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269630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43D2658-7685-48AF-873F-047142178D93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147752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645907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155018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7859809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62262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570787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504508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266988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673174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532433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798B289C-AB7B-4B8C-8357-1D95863525BF}" type="datetimeFigureOut">
              <a:rPr lang="en-US" smtClean="0"/>
              <a:t>9/10/22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6363819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9904173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9379096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7083130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7705125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4260539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1932003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0180058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581690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401408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BC6DB043-EF7D-4F92-96BF-9CAAA3995887}" type="datetimeFigureOut">
              <a:rPr lang="en-US" smtClean="0"/>
              <a:t>9/10/22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1492319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2696304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1477521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645907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1550183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7859809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6226291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0994769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4319586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683335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121BAE14-D787-473F-B708-FB93EA71F725}" type="datetimeFigureOut">
              <a:rPr lang="en-US" smtClean="0"/>
              <a:t>9/10/22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2797130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6744319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1482750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9817435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0913065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175020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7874827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856651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0994769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431958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0536978A-86F8-4E49-9C54-9D558FC737A0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6833356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2797130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6744319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1482750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9817435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0913065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175020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7874827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856651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/>
              <a:t>9/10/22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518F6C97-DC52-484C-824A-4B6330AF0D4D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/>
              <a:t>9/10/22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/>
              <a:t>9/10/22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/>
              <a:t>9/10/22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/>
              <a:t>9/10/22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/>
              <a:t>9/10/22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/>
              <a:t>9/10/22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/>
              <a:t>9/10/22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/>
              <a:t>9/10/22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3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60EA64-D806-43AC-9DF2-F8C432F32B4C}" type="datetimeFigureOut">
              <a:rPr lang="en-US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ransition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defPPr>
              <a:defRPr lang="tr-T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BC1C18-307B-4F68-A007-B5B542270E8D}" type="datetimeFigureOut">
              <a:rPr lang="en-US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defPPr>
              <a:defRPr lang="tr-T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tr-TR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24496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ransition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defPPr>
              <a:defRPr lang="tr-T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BC1C18-307B-4F68-A007-B5B542270E8D}" type="datetimeFigureOut">
              <a:rPr lang="en-US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defPPr>
              <a:defRPr lang="tr-TR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defPPr>
              <a:defRPr lang="tr-TR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24496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ransition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8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345051-2045-45DA-935E-2E3CA1A69AD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8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ransition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917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ransition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4883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505D89-65B2-4203-A393-AEB250093D19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BF72BD-E41E-4A92-8A32-1CC4FB0DA898}" type="slidenum">
              <a:rPr lang="tr-TR" smtClean="0"/>
              <a:t>‹#›</a:t>
            </a:fld>
            <a:endParaRPr lang="tr-TR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917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246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072480-10DA-4FB4-BEAE-2A1DEA90F248}" type="datetimeFigureOut">
              <a:rPr lang="tr-TR" smtClean="0"/>
              <a:t>10.09.2022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246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60EA64-D806-43AC-9DF2-F8C432F32B4C}" type="datetimeFigureOut">
              <a:rPr lang="en-US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7A6979-0714-4377-B894-6BE4C2D6E202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310.png"/><Relationship Id="rId5" Type="http://schemas.openxmlformats.org/officeDocument/2006/relationships/customXml" Target="../ink/ink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9BF8560-3CFB-D830-6B4A-204278863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25" b="3972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E543F9D-1022-0F90-58FC-7D7B98FCB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/>
              <a:t>Kelebekler solid</a:t>
            </a:r>
          </a:p>
        </p:txBody>
      </p:sp>
      <p:sp>
        <p:nvSpPr>
          <p:cNvPr id="51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04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B95157-B015-4C90-9A3D-280B2672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541206"/>
            <a:ext cx="3653182" cy="2263709"/>
          </a:xfrm>
        </p:spPr>
        <p:txBody>
          <a:bodyPr>
            <a:noAutofit/>
          </a:bodyPr>
          <a:lstStyle/>
          <a:p>
            <a:r>
              <a:rPr lang="tr-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INTERFACE </a:t>
            </a:r>
            <a:br>
              <a:rPr lang="tr-TR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tr-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VE </a:t>
            </a:r>
            <a:br>
              <a:rPr lang="tr-TR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tr-TR" sz="36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PolymorphIsm</a:t>
            </a:r>
            <a:r>
              <a:rPr lang="tr-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tr-TR" sz="3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tr-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KULLANIMI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171FF4CE-C464-4D0F-AEB4-372EC20F0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705" y="1757273"/>
            <a:ext cx="6691825" cy="18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1866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508E536-2282-49F0-BC7F-0E95F1D23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95" y="910956"/>
            <a:ext cx="10576071" cy="498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5947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CCFEABB5-6197-4C3D-A629-6CF0D6A473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44" y="662574"/>
            <a:ext cx="5316905" cy="3147702"/>
          </a:xfrm>
          <a:ln>
            <a:solidFill>
              <a:schemeClr val="bg1"/>
            </a:solidFill>
          </a:ln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6A7A5F18-FDCA-4754-BB10-13EF4DC628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980" y="662574"/>
            <a:ext cx="5340070" cy="3147702"/>
          </a:xfrm>
          <a:ln>
            <a:solidFill>
              <a:schemeClr val="bg1"/>
            </a:solidFill>
          </a:ln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742BC53A-BE65-4D57-83EE-880CFE42D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31" y="3926346"/>
            <a:ext cx="7144557" cy="264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8531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9FB0C3-89C1-4028-BFC7-1A230328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Gelişime açık, değişime kapalı olmak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9C1C0AA2-F89D-4FB1-9A6D-6E204CBABD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3" y="3100196"/>
            <a:ext cx="5503018" cy="2039815"/>
          </a:xfrm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2946BD65-0C79-4199-94A5-409A175FCA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469" y="2312404"/>
            <a:ext cx="6385958" cy="3615397"/>
          </a:xfrm>
        </p:spPr>
      </p:pic>
    </p:spTree>
    <p:extLst>
      <p:ext uri="{BB962C8B-B14F-4D97-AF65-F5344CB8AC3E}">
        <p14:creationId xmlns:p14="http://schemas.microsoft.com/office/powerpoint/2010/main" val="46280228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6D8D1BBD-ABCA-4229-B78C-22196A64F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56" y="1717943"/>
            <a:ext cx="11552288" cy="342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98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155559" y="637762"/>
            <a:ext cx="2899568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tr-TR" sz="4400" noProof="1">
                <a:solidFill>
                  <a:schemeClr val="bg1"/>
                </a:solidFill>
              </a:rPr>
              <a:t>Liskov Substitution Principle</a:t>
            </a:r>
            <a:endParaRPr lang="tr-TR" sz="4400" noProof="1">
              <a:solidFill>
                <a:schemeClr val="bg1"/>
              </a:solidFill>
              <a:ea typeface="Calibri Light" panose="020F0302020204030204"/>
              <a:cs typeface="Calibri Ligh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5444775" y="637762"/>
            <a:ext cx="5600580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tr-TR" sz="3200" b="1">
                <a:ea typeface="Calibri" panose="020F0502020204030204"/>
                <a:cs typeface="Calibri"/>
              </a:rPr>
              <a:t>Oğuzcan Biçer</a:t>
            </a:r>
            <a:endParaRPr lang="tr-TR" sz="32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1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1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113EA36-49EC-3DF8-77EE-C589C1BBF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kern="1200" noProof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LSP nedir?</a:t>
            </a:r>
            <a:endParaRPr lang="en-US" sz="5400" b="1" kern="1200" noProof="1">
              <a:solidFill>
                <a:schemeClr val="bg1"/>
              </a:solidFill>
              <a:latin typeface="+mj-lt"/>
              <a:cs typeface="Calibri Ligh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49B77F-8144-0EF6-702A-1054D3E59C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1">
                <a:solidFill>
                  <a:schemeClr val="bg1"/>
                </a:solidFill>
              </a:rPr>
              <a:t>Kodumuzda herhangi bir değişiklik yapmaya gerek duymadan alt sınıfları, üst sınıfların yerine kullanabilmektir.</a:t>
            </a:r>
            <a:endParaRPr lang="en-US" noProof="1">
              <a:solidFill>
                <a:schemeClr val="bg1"/>
              </a:solidFill>
              <a:cs typeface="Calibri"/>
            </a:endParaRPr>
          </a:p>
          <a:p>
            <a:pPr marL="285750"/>
            <a:r>
              <a:rPr lang="en-US" noProof="1">
                <a:solidFill>
                  <a:schemeClr val="bg1"/>
                </a:solidFill>
              </a:rPr>
              <a:t>İlk kez Barbara Liskov tarafından tanımlanmıştır.</a:t>
            </a:r>
            <a:endParaRPr lang="en-US" noProof="1">
              <a:solidFill>
                <a:schemeClr val="bg1"/>
              </a:solidFill>
              <a:cs typeface="Calibri"/>
            </a:endParaRPr>
          </a:p>
          <a:p>
            <a:endParaRPr lang="en-US" noProof="1">
              <a:solidFill>
                <a:schemeClr val="bg1"/>
              </a:solidFill>
              <a:cs typeface="Calibri"/>
            </a:endParaRPr>
          </a:p>
          <a:p>
            <a:endParaRPr lang="en-US" noProof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7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06519511-8605-6B38-63F7-F3674ACC3E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26779" y="908444"/>
            <a:ext cx="7275707" cy="48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1725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113EA36-49EC-3DF8-77EE-C589C1BBF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noProof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LSP: </a:t>
            </a:r>
            <a:br>
              <a:rPr lang="en-US" sz="4800" b="1" noProof="1"/>
            </a:br>
            <a:r>
              <a:rPr lang="en-US" sz="4800" b="1" noProof="1">
                <a:solidFill>
                  <a:srgbClr val="FFFFFF"/>
                </a:solidFill>
              </a:rPr>
              <a:t>Tek cümleyle özet?</a:t>
            </a:r>
            <a:endParaRPr lang="en-US" sz="48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49B77F-8144-0EF6-702A-1054D3E59C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noProof="1">
                <a:solidFill>
                  <a:srgbClr val="FFFFFF"/>
                </a:solidFill>
              </a:rPr>
              <a:t>Herhangi bir yerde kullanılan üst tipi alt tiple sorunsuz değiştirebilmektir.</a:t>
            </a:r>
            <a:endParaRPr lang="tr-TR"/>
          </a:p>
        </p:txBody>
      </p:sp>
      <p:cxnSp>
        <p:nvCxnSpPr>
          <p:cNvPr id="26" name="Straight Connector 2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EDB4CF3E-5B66-BDC2-88CE-CFC44E49A4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02431" y="1084977"/>
            <a:ext cx="7251816" cy="485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5030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72FC26-6664-64D8-38B2-B1CB97202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870772"/>
            <a:ext cx="4399093" cy="185108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noProof="1"/>
              <a:t>LSP: metot geçilen nesnenin gerçek tipini bilir mi?</a:t>
            </a:r>
            <a:endParaRPr lang="en-US" sz="3600" b="1" noProof="1">
              <a:cs typeface="Calibri Light"/>
            </a:endParaRP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D30399B-3C2E-56A0-3D01-D51A99085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5544" y="2871982"/>
            <a:ext cx="4399094" cy="318168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>
              <a:buFont typeface="Arial" pitchFamily="34" charset="0"/>
              <a:buChar char="•"/>
            </a:pPr>
            <a:r>
              <a:rPr lang="en-US" sz="2800" noProof="1"/>
              <a:t>Metot nesnenin gerçek tipini bilmek zorunda değildir. </a:t>
            </a:r>
            <a:endParaRPr lang="en-US" sz="2800" noProof="1">
              <a:cs typeface="Calibri"/>
            </a:endParaRPr>
          </a:p>
          <a:p>
            <a:pPr marL="342900" indent="-228600">
              <a:buFont typeface="Arial" pitchFamily="34" charset="0"/>
              <a:buChar char="•"/>
            </a:pPr>
            <a:r>
              <a:rPr lang="en-US" sz="2800" noProof="1"/>
              <a:t>Çünkü sadece Employee sınıfının bildiği davranışlara ve özelliklere ulaşabilir. </a:t>
            </a:r>
            <a:endParaRPr lang="en-US" sz="2800" noProof="1">
              <a:cs typeface="Calibri"/>
            </a:endParaRPr>
          </a:p>
          <a:p>
            <a:pPr marL="342900" indent="-228600">
              <a:buFont typeface="Arial" pitchFamily="34" charset="0"/>
              <a:buChar char="•"/>
            </a:pPr>
            <a:r>
              <a:rPr lang="en-US" sz="2800" noProof="1"/>
              <a:t>Daha özel davranışlara ve özelliklere ulaşamaz.</a:t>
            </a:r>
            <a:endParaRPr lang="en-US" sz="2800" noProof="1">
              <a:cs typeface="Calibri"/>
            </a:endParaRPr>
          </a:p>
          <a:p>
            <a:pPr marL="342900" indent="-228600">
              <a:buFont typeface="Arial" pitchFamily="34" charset="0"/>
              <a:buChar char="•"/>
            </a:pPr>
            <a:endParaRPr lang="en-US" sz="2800" noProof="1">
              <a:cs typeface="Calibri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992354D8-F55A-7002-9E0B-C57B4A0DC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728" y="579928"/>
            <a:ext cx="5665439" cy="3123124"/>
          </a:xfrm>
          <a:prstGeom prst="rect">
            <a:avLst/>
          </a:prstGeom>
        </p:spPr>
      </p:pic>
      <p:pic>
        <p:nvPicPr>
          <p:cNvPr id="5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4ED3A8D6-3AC0-F0AC-211C-30DAC068C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09729" y="3850914"/>
            <a:ext cx="5665439" cy="111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56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CDC352C3-3CC7-7BEA-B04E-259CEC9EB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" y="662168"/>
            <a:ext cx="12017828" cy="55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0845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0822C96-3BB1-1A3B-BA1B-EF76B7A123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8363" r="6" b="20152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tr-TR" sz="10800">
                <a:cs typeface="Calibri Light"/>
              </a:rPr>
              <a:t>S.O.L.I.D</a:t>
            </a:r>
            <a:endParaRPr lang="tr-TR" sz="1080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25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561BD77-421A-67CF-20C2-45E3B39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6437700" cy="2611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noProof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LSP'de Kaçınılması Gereken Durumlar</a:t>
            </a:r>
          </a:p>
        </p:txBody>
      </p:sp>
    </p:spTree>
    <p:extLst>
      <p:ext uri="{BB962C8B-B14F-4D97-AF65-F5344CB8AC3E}">
        <p14:creationId xmlns:p14="http://schemas.microsoft.com/office/powerpoint/2010/main" val="1816720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4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F2365B4-229B-B432-39FD-C183CE615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37763"/>
            <a:ext cx="4310698" cy="1550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noProof="1">
                <a:solidFill>
                  <a:schemeClr val="bg1"/>
                </a:solidFill>
              </a:rPr>
              <a:t>Anlam uyumu</a:t>
            </a:r>
            <a:endParaRPr lang="en-US" sz="5400" b="1" noProof="1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7" y="2349392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E7C8A63-E4AA-D146-DBC5-AF83A5D90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3385" y="2563821"/>
            <a:ext cx="4612287" cy="3613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itchFamily="34" charset="0"/>
              <a:buChar char="•"/>
            </a:pPr>
            <a:r>
              <a:rPr lang="en-US" sz="2400" noProof="1">
                <a:solidFill>
                  <a:schemeClr val="bg1"/>
                </a:solidFill>
              </a:rPr>
              <a:t>Yerine geçme özelliğinde anlam uyumuna dikkat edilmelidir.</a:t>
            </a:r>
            <a:endParaRPr lang="en-US" sz="2400" noProof="1">
              <a:solidFill>
                <a:schemeClr val="bg1"/>
              </a:solidFill>
              <a:cs typeface="Calibri"/>
            </a:endParaRPr>
          </a:p>
          <a:p>
            <a:pPr marL="285750" indent="-228600">
              <a:buFont typeface="Arial" pitchFamily="34" charset="0"/>
              <a:buChar char="•"/>
            </a:pPr>
            <a:r>
              <a:rPr lang="en-US" sz="2400" noProof="1">
                <a:solidFill>
                  <a:schemeClr val="bg1"/>
                </a:solidFill>
              </a:rPr>
              <a:t>Örnek: Karenin dikdörtgenden miras alması uygun değildir.</a:t>
            </a:r>
            <a:endParaRPr lang="en-US" sz="2400" noProof="1">
              <a:solidFill>
                <a:schemeClr val="bg1"/>
              </a:solidFill>
              <a:cs typeface="Calibri"/>
            </a:endParaRPr>
          </a:p>
          <a:p>
            <a:pPr marL="342900" lvl="3" indent="-228600">
              <a:buFont typeface="Arial" pitchFamily="34" charset="0"/>
              <a:buChar char="•"/>
            </a:pPr>
            <a:r>
              <a:rPr lang="en-US" sz="2400" b="1" noProof="1">
                <a:solidFill>
                  <a:schemeClr val="bg1"/>
                </a:solidFill>
              </a:rPr>
              <a:t>Kare</a:t>
            </a:r>
            <a:r>
              <a:rPr lang="en-US" sz="2400" noProof="1">
                <a:solidFill>
                  <a:schemeClr val="bg1"/>
                </a:solidFill>
              </a:rPr>
              <a:t>’nin ayrı genişlik ve uzunluk özelliklerinin olmamasından (ikisi bir birine eşittir) dolayı bu ilişki </a:t>
            </a:r>
            <a:r>
              <a:rPr lang="en-US" sz="2400" b="1" noProof="1">
                <a:solidFill>
                  <a:schemeClr val="bg1"/>
                </a:solidFill>
              </a:rPr>
              <a:t>LSP</a:t>
            </a:r>
            <a:r>
              <a:rPr lang="en-US" sz="2400" noProof="1">
                <a:solidFill>
                  <a:schemeClr val="bg1"/>
                </a:solidFill>
              </a:rPr>
              <a:t>’ye uymaz.</a:t>
            </a:r>
            <a:endParaRPr lang="en-US" sz="2400" noProof="1">
              <a:solidFill>
                <a:schemeClr val="bg1"/>
              </a:solidFill>
              <a:cs typeface="Calibri"/>
            </a:endParaRPr>
          </a:p>
          <a:p>
            <a:pPr marL="285750" indent="-228600">
              <a:buFont typeface="Arial" pitchFamily="34" charset="0"/>
              <a:buChar char="•"/>
            </a:pPr>
            <a:endParaRPr lang="en-US" sz="2400" noProof="1">
              <a:solidFill>
                <a:schemeClr val="bg1"/>
              </a:solidFill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Resim 5">
            <a:extLst>
              <a:ext uri="{FF2B5EF4-FFF2-40B4-BE49-F238E27FC236}">
                <a16:creationId xmlns:a16="http://schemas.microsoft.com/office/drawing/2014/main" id="{5518BC02-9A96-FC5B-A3DF-DCBAEC29B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836"/>
          <a:stretch>
            <a:fillRect/>
          </a:stretch>
        </p:blipFill>
        <p:spPr>
          <a:xfrm>
            <a:off x="6805154" y="321667"/>
            <a:ext cx="4673753" cy="606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0059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4D11B20-AFD8-A85D-C4EE-90AF445B5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59" y="1122363"/>
            <a:ext cx="3728543" cy="23876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b="1" kern="1200" noProof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Türünün çalışma zamanı tanımlanması</a:t>
            </a:r>
            <a:endParaRPr lang="en-US" sz="4400" b="1" kern="1200" noProof="1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3944F97-83CA-F7CE-B385-A29719DF0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259" y="3602038"/>
            <a:ext cx="3728544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 noProof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Eğer bir nesnenin tipi çalışma zamanında belli oluyorsa bundan kaçınmalıyız.</a:t>
            </a:r>
            <a:endParaRPr lang="en-US" sz="2800" kern="1200" noProof="1">
              <a:solidFill>
                <a:srgbClr val="FFFFFF"/>
              </a:solidFill>
              <a:latin typeface="+mn-lt"/>
              <a:cs typeface="Calibri"/>
            </a:endParaRPr>
          </a:p>
        </p:txBody>
      </p:sp>
      <p:pic>
        <p:nvPicPr>
          <p:cNvPr id="8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B4A7B840-95B5-B99F-8A8C-9237450CA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4892" y="1878460"/>
            <a:ext cx="7233364" cy="345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6345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113EA36-49EC-3DF8-77EE-C589C1BBF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804128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4800" b="1" kern="1200" noProof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Davranış değişmesi</a:t>
            </a:r>
            <a:endParaRPr lang="en-US" sz="4800" b="1" kern="1200" noProof="1">
              <a:solidFill>
                <a:schemeClr val="tx1"/>
              </a:solidFill>
              <a:latin typeface="+mj-lt"/>
              <a:cs typeface="Calibri Light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49B77F-8144-0EF6-702A-1054D3E59C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/>
            <a:r>
              <a:rPr lang="en-US" noProof="1"/>
              <a:t>Üst sınıf metotlarının, alt sınıflarda override edilmesi normaldir. </a:t>
            </a:r>
            <a:endParaRPr lang="en-US" noProof="1">
              <a:cs typeface="Calibri"/>
            </a:endParaRPr>
          </a:p>
          <a:p>
            <a:pPr marL="285750"/>
            <a:r>
              <a:rPr lang="en-US" noProof="1"/>
              <a:t>Fakat bu işlemde metotun davranışı değişmemeli.</a:t>
            </a:r>
            <a:endParaRPr lang="en-US" noProof="1">
              <a:cs typeface="Calibri"/>
            </a:endParaRPr>
          </a:p>
          <a:p>
            <a:endParaRPr lang="en-US" noProof="1">
              <a:cs typeface="Calibri"/>
            </a:endParaRPr>
          </a:p>
        </p:txBody>
      </p:sp>
      <p:pic>
        <p:nvPicPr>
          <p:cNvPr id="6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08133A27-43BD-8305-BC58-0D21A51421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10870" y="918267"/>
            <a:ext cx="7424555" cy="501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A5F232A-CA48-062B-9BA4-710CAA4DCB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5" b="68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3FE4F74-16A7-D265-4531-67D5FC01D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640318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tr-TR" sz="3200" b="0" i="0" u="none" strike="noStrike">
                <a:solidFill>
                  <a:schemeClr val="tx1"/>
                </a:solidFill>
                <a:effectLst/>
                <a:latin typeface="Abril Fatface" panose="020F0502020204030204" pitchFamily="34" charset="0"/>
              </a:rPr>
              <a:t>Interface Segregation Principle</a:t>
            </a:r>
            <a:endParaRPr lang="tr-TR" sz="3200">
              <a:solidFill>
                <a:schemeClr val="tx1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3EC763A-A64F-9407-C790-A29E07329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403841"/>
            <a:ext cx="6801612" cy="814079"/>
          </a:xfrm>
        </p:spPr>
        <p:txBody>
          <a:bodyPr>
            <a:normAutofit/>
          </a:bodyPr>
          <a:lstStyle/>
          <a:p>
            <a:endParaRPr lang="tr-T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628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İçerik Yer Tutucusu 2">
            <a:extLst>
              <a:ext uri="{FF2B5EF4-FFF2-40B4-BE49-F238E27FC236}">
                <a16:creationId xmlns:a16="http://schemas.microsoft.com/office/drawing/2014/main" id="{B4FCD338-E010-CB7C-5AA1-739D24024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98" y="1628800"/>
            <a:ext cx="5963317" cy="326320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sz="1400" dirty="0"/>
              <a:t>R. C. Martin tarafından </a:t>
            </a:r>
            <a:r>
              <a:rPr lang="tr-TR" sz="1400" dirty="0" err="1"/>
              <a:t>Xerox’da</a:t>
            </a:r>
            <a:r>
              <a:rPr lang="tr-TR" sz="1400" dirty="0"/>
              <a:t> çalışırken </a:t>
            </a:r>
            <a:r>
              <a:rPr lang="tr-TR" sz="1400" dirty="0" err="1"/>
              <a:t>formule</a:t>
            </a:r>
            <a:r>
              <a:rPr lang="tr-TR" sz="1400" dirty="0"/>
              <a:t> edilmiş ve C++ </a:t>
            </a:r>
            <a:r>
              <a:rPr lang="tr-TR" sz="1400" dirty="0" err="1"/>
              <a:t>Report’un</a:t>
            </a:r>
            <a:r>
              <a:rPr lang="tr-TR" sz="1400" dirty="0"/>
              <a:t> 1996 Haziran sayısında yayınlanmıştır.</a:t>
            </a:r>
          </a:p>
          <a:p>
            <a:pPr>
              <a:lnSpc>
                <a:spcPct val="90000"/>
              </a:lnSpc>
            </a:pPr>
            <a:r>
              <a:rPr lang="tr-TR" sz="1400" dirty="0">
                <a:effectLst/>
              </a:rPr>
              <a:t>ISP’nin genel tanım cümlesini ele alarak başlayalım: </a:t>
            </a:r>
            <a:r>
              <a:rPr lang="tr-TR" sz="1400" b="1" u="sng" dirty="0">
                <a:effectLst/>
              </a:rPr>
              <a:t>“nesneler, ihtiyaç duymadıkları metotların bulunduğu </a:t>
            </a:r>
            <a:r>
              <a:rPr lang="tr-TR" sz="1400" b="1" u="sng" dirty="0" err="1">
                <a:effectLst/>
              </a:rPr>
              <a:t>Interface’lere</a:t>
            </a:r>
            <a:r>
              <a:rPr lang="tr-TR" sz="1400" b="1" u="sng" dirty="0">
                <a:effectLst/>
              </a:rPr>
              <a:t> bağlı olmaya zorlanmamalıdır”</a:t>
            </a:r>
            <a:r>
              <a:rPr lang="tr-TR" sz="1400" dirty="0">
                <a:effectLst/>
              </a:rPr>
              <a:t>.</a:t>
            </a:r>
            <a:endParaRPr lang="tr-TR" sz="1400" dirty="0"/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tr-TR" sz="1400" dirty="0"/>
              <a:t>Bir </a:t>
            </a:r>
            <a:r>
              <a:rPr lang="tr-TR" sz="1400" dirty="0" err="1"/>
              <a:t>arayüzün</a:t>
            </a:r>
            <a:r>
              <a:rPr lang="tr-TR" sz="1400" dirty="0"/>
              <a:t> farklı istemcilere hizmet veren metotlardan oluşan hizmet grupları varsa bu </a:t>
            </a:r>
            <a:r>
              <a:rPr lang="tr-TR" sz="1400" dirty="0" err="1"/>
              <a:t>arayüz</a:t>
            </a:r>
            <a:r>
              <a:rPr lang="tr-TR" sz="1400" dirty="0"/>
              <a:t> istemcilerine özel ince </a:t>
            </a:r>
            <a:r>
              <a:rPr lang="tr-TR" sz="1400" dirty="0" err="1"/>
              <a:t>arayüzlere</a:t>
            </a:r>
            <a:r>
              <a:rPr lang="tr-TR" sz="1400" dirty="0"/>
              <a:t> bölünmelidir. </a:t>
            </a: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tr-TR" sz="1400" dirty="0"/>
              <a:t>istemciler sadece ilgilendikleri metotları görmeliler, alt sınıflar da sadece ihtiyacı olan metotları devralıp gerçekleştirme vermeliler. </a:t>
            </a:r>
          </a:p>
          <a:p>
            <a:pPr>
              <a:lnSpc>
                <a:spcPct val="90000"/>
              </a:lnSpc>
            </a:pPr>
            <a:r>
              <a:rPr lang="tr-TR" sz="1400" dirty="0"/>
              <a:t>Böylece daha ince ve yüksek </a:t>
            </a:r>
            <a:r>
              <a:rPr lang="tr-TR" sz="1400" dirty="0" err="1"/>
              <a:t>birliktelikli</a:t>
            </a:r>
            <a:r>
              <a:rPr lang="tr-TR" sz="1400" dirty="0"/>
              <a:t> </a:t>
            </a:r>
            <a:r>
              <a:rPr lang="tr-TR" sz="1400" dirty="0" err="1"/>
              <a:t>arayüzler</a:t>
            </a:r>
            <a:r>
              <a:rPr lang="tr-TR" sz="1400" dirty="0"/>
              <a:t> ortaya çıkacaktır.</a:t>
            </a: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endParaRPr lang="tr-TR" sz="1400" dirty="0"/>
          </a:p>
          <a:p>
            <a:pPr>
              <a:lnSpc>
                <a:spcPct val="90000"/>
              </a:lnSpc>
            </a:pPr>
            <a:endParaRPr lang="tr-TR" sz="1400" dirty="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E349D4F-9C4E-92EE-A072-00645722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890" y="2534299"/>
            <a:ext cx="3328416" cy="1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1924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A2AF46-0ABC-9A37-3391-D059513A3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tr-TR"/>
              <a:t>message example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679005C-B76C-7D84-B5C9-C7687B954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0" i="0" u="none" strike="noStrike" dirty="0">
                <a:effectLst/>
                <a:latin typeface="Fira Sans" panose="020F0502020204030204" pitchFamily="34" charset="0"/>
              </a:rPr>
              <a:t>Sorun:</a:t>
            </a:r>
          </a:p>
          <a:p>
            <a:r>
              <a:rPr lang="tr-TR" b="0" i="0" dirty="0">
                <a:effectLst/>
                <a:latin typeface="Trebuchet MS" panose="020B0703020202090204" pitchFamily="34" charset="0"/>
              </a:rPr>
              <a:t>Yine her şey yolunda gözüküyor olabilir. Ancak mesaj nesnesi her zaman bir resme ya da videoya sahip olacak mı? </a:t>
            </a:r>
            <a:endParaRPr lang="tr-T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63A01C14-D61F-CCD0-43D1-ED535B0DD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298" y="1293275"/>
            <a:ext cx="5283200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0074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F845039-EFBA-F8A5-3E24-A30464DE9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645" y="964692"/>
            <a:ext cx="3707652" cy="4775335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tr-TR" sz="1500" b="0" i="0" u="none" strike="noStrike">
                <a:effectLst/>
                <a:latin typeface="Fira Sans" panose="020F0502020204030204" pitchFamily="34" charset="0"/>
              </a:rPr>
              <a:t>Çözüm:</a:t>
            </a:r>
          </a:p>
          <a:p>
            <a:pPr>
              <a:lnSpc>
                <a:spcPct val="90000"/>
              </a:lnSpc>
            </a:pPr>
            <a:r>
              <a:rPr lang="tr-TR" sz="1500" b="0" i="0" err="1">
                <a:effectLst/>
                <a:latin typeface="Trebuchet MS" panose="020B0703020202090204" pitchFamily="34" charset="0"/>
              </a:rPr>
              <a:t>IMessage interface’inin birçok amaca hizmet ettiğini görebiliyoruz. Şimdi tek yapmamız gereken, bu amaçları birbirinden ayırmak.</a:t>
            </a:r>
          </a:p>
          <a:p>
            <a:pPr marL="685800">
              <a:lnSpc>
                <a:spcPct val="90000"/>
              </a:lnSpc>
              <a:buFont typeface="+mj-lt"/>
              <a:buAutoNum type="arabicPeriod"/>
            </a:pPr>
            <a:r>
              <a:rPr lang="tr-TR" sz="1500" b="0" i="0">
                <a:effectLst/>
                <a:latin typeface="Trebuchet MS" panose="020B0703020202090204" pitchFamily="34" charset="0"/>
              </a:rPr>
              <a:t>Tüm mesajlaşmalar From, To ve MessageBody özelliklerini içermek zorunda.</a:t>
            </a:r>
          </a:p>
          <a:p>
            <a:pPr marL="685800">
              <a:lnSpc>
                <a:spcPct val="90000"/>
              </a:lnSpc>
              <a:buFont typeface="+mj-lt"/>
              <a:buAutoNum type="arabicPeriod"/>
            </a:pPr>
            <a:r>
              <a:rPr lang="tr-TR" sz="1500" b="0" i="0">
                <a:effectLst/>
                <a:latin typeface="Trebuchet MS" panose="020B0703020202090204" pitchFamily="34" charset="0"/>
              </a:rPr>
              <a:t>Resim içeren mesajlar, AttachImage metodunu ve ImageWidth, ImageHeight özelliklerini ve taşımak zorunda.</a:t>
            </a:r>
          </a:p>
          <a:p>
            <a:pPr marL="685800">
              <a:lnSpc>
                <a:spcPct val="90000"/>
              </a:lnSpc>
              <a:buFont typeface="+mj-lt"/>
              <a:buAutoNum type="arabicPeriod"/>
            </a:pPr>
            <a:r>
              <a:rPr lang="tr-TR" sz="1500" b="0" i="0">
                <a:effectLst/>
                <a:latin typeface="Trebuchet MS" panose="020B0703020202090204" pitchFamily="34" charset="0"/>
              </a:rPr>
              <a:t>Video içeren mesajlar, AttachMovie metodunu ve MovieDuration özelliğini içermek zorunda.</a:t>
            </a:r>
          </a:p>
          <a:p>
            <a:pPr marL="0" indent="0">
              <a:lnSpc>
                <a:spcPct val="90000"/>
              </a:lnSpc>
              <a:buNone/>
            </a:pPr>
            <a:endParaRPr lang="tr-TR" sz="1500" b="0" i="0">
              <a:effectLst/>
              <a:latin typeface="Trebuchet MS" panose="020B0703020202090204" pitchFamily="34" charset="0"/>
            </a:endParaRPr>
          </a:p>
          <a:p>
            <a:pPr>
              <a:lnSpc>
                <a:spcPct val="90000"/>
              </a:lnSpc>
            </a:pPr>
            <a:endParaRPr lang="tr-TR" sz="150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F4B9D8E-ADDE-369C-4804-B78E14970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021" y="964692"/>
            <a:ext cx="3633958" cy="4514235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448AC05-5468-28CD-3321-344EA499B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703" y="962023"/>
            <a:ext cx="4047663" cy="4516904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006553182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547607-3A41-108D-CCDC-8B21F279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679" y="121551"/>
            <a:ext cx="4810795" cy="716963"/>
          </a:xfrm>
        </p:spPr>
        <p:txBody>
          <a:bodyPr>
            <a:normAutofit fontScale="90000"/>
          </a:bodyPr>
          <a:lstStyle/>
          <a:p>
            <a:r>
              <a:rPr lang="tr-TR"/>
              <a:t>Animal example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8CB211A0-3644-3FCB-F8A7-ECB885287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890"/>
            <a:ext cx="7772400" cy="2114632"/>
          </a:xfrm>
          <a:prstGeom prst="rect">
            <a:avLst/>
          </a:prstGeom>
        </p:spPr>
      </p:pic>
      <p:pic>
        <p:nvPicPr>
          <p:cNvPr id="13" name="Resim 12" descr="metin içeren bir resim&#10;&#10;Açıklama otomatik olarak oluşturuldu">
            <a:extLst>
              <a:ext uri="{FF2B5EF4-FFF2-40B4-BE49-F238E27FC236}">
                <a16:creationId xmlns:a16="http://schemas.microsoft.com/office/drawing/2014/main" id="{1E25D487-3D8C-4DC5-9690-8999D174C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3850"/>
            <a:ext cx="7772400" cy="3228189"/>
          </a:xfrm>
          <a:prstGeom prst="rect">
            <a:avLst/>
          </a:prstGeom>
        </p:spPr>
      </p:pic>
      <p:pic>
        <p:nvPicPr>
          <p:cNvPr id="18" name="Resim 17" descr="metin içeren bir resim&#10;&#10;Açıklama otomatik olarak oluşturuldu">
            <a:extLst>
              <a:ext uri="{FF2B5EF4-FFF2-40B4-BE49-F238E27FC236}">
                <a16:creationId xmlns:a16="http://schemas.microsoft.com/office/drawing/2014/main" id="{5B28AF09-C4B7-98CF-28A5-D2E06A205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077" y="2863850"/>
            <a:ext cx="6955602" cy="30902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Mürekkep 20">
                <a:extLst>
                  <a:ext uri="{FF2B5EF4-FFF2-40B4-BE49-F238E27FC236}">
                    <a16:creationId xmlns:a16="http://schemas.microsoft.com/office/drawing/2014/main" id="{B00060C0-1944-51F9-3C9D-2604758105B9}"/>
                  </a:ext>
                </a:extLst>
              </p14:cNvPr>
              <p14:cNvContentPartPr/>
              <p14:nvPr/>
            </p14:nvContentPartPr>
            <p14:xfrm>
              <a:off x="5471321" y="3085767"/>
              <a:ext cx="107640" cy="3292200"/>
            </p14:xfrm>
          </p:contentPart>
        </mc:Choice>
        <mc:Fallback xmlns="">
          <p:pic>
            <p:nvPicPr>
              <p:cNvPr id="21" name="Mürekkep 20">
                <a:extLst>
                  <a:ext uri="{FF2B5EF4-FFF2-40B4-BE49-F238E27FC236}">
                    <a16:creationId xmlns:a16="http://schemas.microsoft.com/office/drawing/2014/main" id="{B00060C0-1944-51F9-3C9D-2604758105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17140" y="2977767"/>
                <a:ext cx="215641" cy="35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45112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EDF9518-0798-98EB-69FD-7352DC1D9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1601143"/>
            <a:ext cx="6410084" cy="366977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EF4D18EB-BE9D-1083-1FCE-D058EEC0C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941651"/>
            <a:ext cx="3854945" cy="187928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FFF"/>
                </a:solidFill>
                <a:latin typeface="Gill Sans MT" panose="020B0502020104020203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7E622BC1-5EFC-51AA-4BF3-05C5F7A0D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4420224"/>
            <a:ext cx="3854945" cy="11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9261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The Hand Bold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019DACA-BE72-683F-448B-45EF19189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" b="5157"/>
          <a:stretch>
            <a:fillRect/>
          </a:stretch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3776272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C397E82-0B62-DC4C-0877-3ABA31AC2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022" y="207948"/>
            <a:ext cx="4463953" cy="517267"/>
          </a:xfrm>
        </p:spPr>
        <p:txBody>
          <a:bodyPr>
            <a:normAutofit fontScale="90000"/>
          </a:bodyPr>
          <a:lstStyle/>
          <a:p>
            <a:r>
              <a:rPr lang="tr-TR"/>
              <a:t>Tank example</a:t>
            </a:r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7879CBF4-6D9A-992D-3465-E5574E68E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976863"/>
              </p:ext>
            </p:extLst>
          </p:nvPr>
        </p:nvGraphicFramePr>
        <p:xfrm>
          <a:off x="6632026" y="39782"/>
          <a:ext cx="3668111" cy="6739390"/>
        </p:xfrm>
        <a:graphic>
          <a:graphicData uri="http://schemas.openxmlformats.org/drawingml/2006/table">
            <a:tbl>
              <a:tblPr/>
              <a:tblGrid>
                <a:gridCol w="262927">
                  <a:extLst>
                    <a:ext uri="{9D8B030D-6E8A-4147-A177-3AD203B41FA5}">
                      <a16:colId xmlns:a16="http://schemas.microsoft.com/office/drawing/2014/main" val="2732091145"/>
                    </a:ext>
                  </a:extLst>
                </a:gridCol>
                <a:gridCol w="3405184">
                  <a:extLst>
                    <a:ext uri="{9D8B030D-6E8A-4147-A177-3AD203B41FA5}">
                      <a16:colId xmlns:a16="http://schemas.microsoft.com/office/drawing/2014/main" val="2725450574"/>
                    </a:ext>
                  </a:extLst>
                </a:gridCol>
              </a:tblGrid>
              <a:tr h="6739390">
                <a:tc>
                  <a:txBody>
                    <a:bodyPr/>
                    <a:lstStyle/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01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02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03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04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05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06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07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08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09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10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11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12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13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14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15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16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17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18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19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20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21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22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23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24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25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26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27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28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29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30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31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32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33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34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35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36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37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38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39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40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41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42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43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44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45</a:t>
                      </a:r>
                    </a:p>
                    <a:p>
                      <a:pPr algn="r" rtl="0" fontAlgn="base"/>
                      <a:r>
                        <a:rPr lang="tr-TR" sz="9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tr-TR" sz="900" b="0" i="0" err="1">
                          <a:effectLst/>
                          <a:latin typeface="Monaco" pitchFamily="2" charset="0"/>
                        </a:rPr>
                        <a:t>class Program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{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static void Main(string[] args)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{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}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}</a:t>
                      </a:r>
                    </a:p>
                    <a:p>
                      <a:pPr algn="l" rtl="0" fontAlgn="base"/>
                      <a:r>
                        <a:rPr lang="tr-TR" sz="900" b="0" i="0" err="1">
                          <a:effectLst/>
                          <a:latin typeface="Monaco" pitchFamily="2" charset="0"/>
                        </a:rPr>
                        <a:t>interface ITank</a:t>
                      </a:r>
                      <a:endParaRPr lang="tr-TR" sz="900" b="0" i="0">
                        <a:effectLst/>
                        <a:latin typeface="Monaco" pitchFamily="2" charset="0"/>
                      </a:endParaRP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{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bool AtesEt();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bool HareketEt();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double DusmanIleMesafeOlc();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}</a:t>
                      </a:r>
                    </a:p>
                    <a:p>
                      <a:pPr algn="l" rtl="0" fontAlgn="base"/>
                      <a:r>
                        <a:rPr lang="tr-TR" sz="900" b="0" i="0" err="1">
                          <a:effectLst/>
                          <a:latin typeface="Monaco" pitchFamily="2" charset="0"/>
                        </a:rPr>
                        <a:t>class Tank1 : ITank</a:t>
                      </a:r>
                      <a:endParaRPr lang="tr-TR" sz="900" b="0" i="0">
                        <a:effectLst/>
                        <a:latin typeface="Monaco" pitchFamily="2" charset="0"/>
                      </a:endParaRP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{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public bool AtesEt() =&gt; true;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public double DusmanIleMesafeOlc()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{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    //Mesafa ölçme işlemleri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    return 100;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}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public bool HareketEt() =&gt; true;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}</a:t>
                      </a:r>
                    </a:p>
                    <a:p>
                      <a:pPr algn="l" rtl="0" fontAlgn="base"/>
                      <a:r>
                        <a:rPr lang="tr-TR" sz="900" b="0" i="0" err="1">
                          <a:effectLst/>
                          <a:latin typeface="Monaco" pitchFamily="2" charset="0"/>
                        </a:rPr>
                        <a:t>class Tank2 : ITank</a:t>
                      </a:r>
                      <a:endParaRPr lang="tr-TR" sz="900" b="0" i="0">
                        <a:effectLst/>
                        <a:latin typeface="Monaco" pitchFamily="2" charset="0"/>
                      </a:endParaRP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{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public bool AtesEt()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{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    //Tank2'nin ateş etme özelliği yoktur!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    return false;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}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public double DusmanIleMesafeOlc()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{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    //Mesafa ölçme işlemleri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    return 230;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}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public bool HareketEt() =&gt; true;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}</a:t>
                      </a:r>
                    </a:p>
                    <a:p>
                      <a:pPr algn="l" rtl="0" fontAlgn="base"/>
                      <a:r>
                        <a:rPr lang="tr-TR" sz="900" b="0" i="0" err="1">
                          <a:effectLst/>
                          <a:latin typeface="Monaco" pitchFamily="2" charset="0"/>
                        </a:rPr>
                        <a:t>class Tank3 : ITank</a:t>
                      </a:r>
                      <a:endParaRPr lang="tr-TR" sz="900" b="0" i="0">
                        <a:effectLst/>
                        <a:latin typeface="Monaco" pitchFamily="2" charset="0"/>
                      </a:endParaRP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{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public bool AtesEt() =&gt; true;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public double DusmanIleMesafeOlc()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{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    //Tank3'ün mesafa ölçme özelliği yoktur!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    return -1;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}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    public bool HareketEt() =&gt; true;</a:t>
                      </a:r>
                    </a:p>
                    <a:p>
                      <a:pPr algn="l" rtl="0" fontAlgn="base"/>
                      <a:r>
                        <a:rPr lang="tr-TR" sz="900" b="0" i="0">
                          <a:effectLst/>
                          <a:latin typeface="Monaco" pitchFamily="2" charset="0"/>
                        </a:rPr>
                        <a:t>}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439838"/>
                  </a:ext>
                </a:extLst>
              </a:tr>
            </a:tbl>
          </a:graphicData>
        </a:graphic>
      </p:graphicFrame>
      <p:pic>
        <p:nvPicPr>
          <p:cNvPr id="6" name="Resim 5">
            <a:extLst>
              <a:ext uri="{FF2B5EF4-FFF2-40B4-BE49-F238E27FC236}">
                <a16:creationId xmlns:a16="http://schemas.microsoft.com/office/drawing/2014/main" id="{A6F1CA82-03CE-44EB-A08A-57D29A7DB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" y="1430685"/>
            <a:ext cx="6632026" cy="442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0353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F9B69504-C8E8-E50C-022A-545D17E487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271422"/>
              </p:ext>
            </p:extLst>
          </p:nvPr>
        </p:nvGraphicFramePr>
        <p:xfrm>
          <a:off x="7554522" y="0"/>
          <a:ext cx="3880734" cy="6873240"/>
        </p:xfrm>
        <a:graphic>
          <a:graphicData uri="http://schemas.openxmlformats.org/drawingml/2006/table">
            <a:tbl>
              <a:tblPr/>
              <a:tblGrid>
                <a:gridCol w="278168">
                  <a:extLst>
                    <a:ext uri="{9D8B030D-6E8A-4147-A177-3AD203B41FA5}">
                      <a16:colId xmlns:a16="http://schemas.microsoft.com/office/drawing/2014/main" val="1600783443"/>
                    </a:ext>
                  </a:extLst>
                </a:gridCol>
                <a:gridCol w="3602566">
                  <a:extLst>
                    <a:ext uri="{9D8B030D-6E8A-4147-A177-3AD203B41FA5}">
                      <a16:colId xmlns:a16="http://schemas.microsoft.com/office/drawing/2014/main" val="4124153975"/>
                    </a:ext>
                  </a:extLst>
                </a:gridCol>
              </a:tblGrid>
              <a:tr h="6790011">
                <a:tc>
                  <a:txBody>
                    <a:bodyPr/>
                    <a:lstStyle/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01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02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03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04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05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06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07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08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09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10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11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12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13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14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15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16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17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18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19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20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21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22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23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24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25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26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27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28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29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30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31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32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33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34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35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36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37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38</a:t>
                      </a:r>
                    </a:p>
                    <a:p>
                      <a:pPr algn="r" rtl="0" fontAlgn="base"/>
                      <a:r>
                        <a:rPr lang="tr-TR" sz="1100" b="0" i="0">
                          <a:solidFill>
                            <a:srgbClr val="497958"/>
                          </a:solidFill>
                          <a:effectLst/>
                          <a:latin typeface="Monaco" pitchFamily="2" charset="0"/>
                        </a:rPr>
                        <a:t>39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tr-TR" sz="1100" b="0" i="0" err="1">
                          <a:effectLst/>
                          <a:latin typeface="Monaco" pitchFamily="2" charset="0"/>
                        </a:rPr>
                        <a:t>interface ITankAtesEt</a:t>
                      </a:r>
                      <a:endParaRPr lang="tr-TR" sz="1100" b="0" i="0">
                        <a:effectLst/>
                        <a:latin typeface="Monaco" pitchFamily="2" charset="0"/>
                      </a:endParaRP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{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    bool AtesEt();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}</a:t>
                      </a:r>
                    </a:p>
                    <a:p>
                      <a:pPr algn="l" rtl="0" fontAlgn="base"/>
                      <a:r>
                        <a:rPr lang="tr-TR" sz="1100" b="0" i="0" err="1">
                          <a:effectLst/>
                          <a:latin typeface="Monaco" pitchFamily="2" charset="0"/>
                        </a:rPr>
                        <a:t>interface ITankMesafeOlc</a:t>
                      </a:r>
                      <a:endParaRPr lang="tr-TR" sz="1100" b="0" i="0">
                        <a:effectLst/>
                        <a:latin typeface="Monaco" pitchFamily="2" charset="0"/>
                      </a:endParaRP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{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    double DusmanIleMesafeOlc();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}</a:t>
                      </a:r>
                    </a:p>
                    <a:p>
                      <a:pPr algn="l" rtl="0" fontAlgn="base"/>
                      <a:r>
                        <a:rPr lang="tr-TR" sz="1100" b="0" i="0" err="1">
                          <a:effectLst/>
                          <a:latin typeface="Monaco" pitchFamily="2" charset="0"/>
                        </a:rPr>
                        <a:t>interface ITankHareketEt</a:t>
                      </a:r>
                      <a:endParaRPr lang="tr-TR" sz="1100" b="0" i="0">
                        <a:effectLst/>
                        <a:latin typeface="Monaco" pitchFamily="2" charset="0"/>
                      </a:endParaRP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{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    bool HareketEt();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}</a:t>
                      </a:r>
                    </a:p>
                    <a:p>
                      <a:pPr algn="l" rtl="0" fontAlgn="base"/>
                      <a:r>
                        <a:rPr lang="tr-TR" sz="1100" b="0" i="0" err="1">
                          <a:effectLst/>
                          <a:latin typeface="Monaco" pitchFamily="2" charset="0"/>
                        </a:rPr>
                        <a:t>interface ITank : ITankMesafeOlc, ITankHareketEt, ITankAtesEt</a:t>
                      </a:r>
                      <a:endParaRPr lang="tr-TR" sz="1100" b="0" i="0">
                        <a:effectLst/>
                        <a:latin typeface="Monaco" pitchFamily="2" charset="0"/>
                      </a:endParaRP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{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}</a:t>
                      </a:r>
                    </a:p>
                    <a:p>
                      <a:pPr algn="l" rtl="0" fontAlgn="base"/>
                      <a:r>
                        <a:rPr lang="tr-TR" sz="1100" b="0" i="0" err="1">
                          <a:effectLst/>
                          <a:latin typeface="Monaco" pitchFamily="2" charset="0"/>
                        </a:rPr>
                        <a:t>class Tank1 : ITank</a:t>
                      </a:r>
                      <a:endParaRPr lang="tr-TR" sz="1100" b="0" i="0">
                        <a:effectLst/>
                        <a:latin typeface="Monaco" pitchFamily="2" charset="0"/>
                      </a:endParaRP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{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    public bool AtesEt() =&gt; true;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    public double DusmanIleMesafeOlc()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    {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        //Mesafa ölçme işlemleri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        return 100;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    }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    public bool HareketEt() =&gt; true;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}</a:t>
                      </a:r>
                    </a:p>
                    <a:p>
                      <a:pPr algn="l" rtl="0" fontAlgn="base"/>
                      <a:r>
                        <a:rPr lang="tr-TR" sz="1100" b="0" i="0" err="1">
                          <a:effectLst/>
                          <a:latin typeface="Monaco" pitchFamily="2" charset="0"/>
                        </a:rPr>
                        <a:t>class Tank2 : ITankHareketEt, ITankMesafeOlc</a:t>
                      </a:r>
                      <a:endParaRPr lang="tr-TR" sz="1100" b="0" i="0">
                        <a:effectLst/>
                        <a:latin typeface="Monaco" pitchFamily="2" charset="0"/>
                      </a:endParaRP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{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    public double DusmanIleMesafeOlc()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    {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        //Mesafa ölçme işlemleri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        return 230;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    }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    public bool HareketEt() =&gt; true;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}</a:t>
                      </a:r>
                    </a:p>
                    <a:p>
                      <a:pPr algn="l" rtl="0" fontAlgn="base"/>
                      <a:r>
                        <a:rPr lang="tr-TR" sz="1100" b="0" i="0" err="1">
                          <a:effectLst/>
                          <a:latin typeface="Monaco" pitchFamily="2" charset="0"/>
                        </a:rPr>
                        <a:t>class Tank3 : ITankAtesEt, ITankHareketEt</a:t>
                      </a:r>
                      <a:endParaRPr lang="tr-TR" sz="1100" b="0" i="0">
                        <a:effectLst/>
                        <a:latin typeface="Monaco" pitchFamily="2" charset="0"/>
                      </a:endParaRP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{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    public bool AtesEt() =&gt; true;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    public bool HareketEt() =&gt; true;</a:t>
                      </a:r>
                    </a:p>
                    <a:p>
                      <a:pPr algn="l" rtl="0" fontAlgn="base"/>
                      <a:r>
                        <a:rPr lang="tr-TR" sz="1100" b="0" i="0">
                          <a:effectLst/>
                          <a:latin typeface="Monaco" pitchFamily="2" charset="0"/>
                        </a:rPr>
                        <a:t>}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384129"/>
                  </a:ext>
                </a:extLst>
              </a:tr>
            </a:tbl>
          </a:graphicData>
        </a:graphic>
      </p:graphicFrame>
      <p:pic>
        <p:nvPicPr>
          <p:cNvPr id="6" name="Resim 5">
            <a:extLst>
              <a:ext uri="{FF2B5EF4-FFF2-40B4-BE49-F238E27FC236}">
                <a16:creationId xmlns:a16="http://schemas.microsoft.com/office/drawing/2014/main" id="{259F487C-AEC1-8CED-4B41-FFBA62674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7554522" cy="68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57411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hlinkClick r:id="" action="ppaction://media"/>
            <a:extLst>
              <a:ext uri="{FF2B5EF4-FFF2-40B4-BE49-F238E27FC236}">
                <a16:creationId xmlns:a16="http://schemas.microsoft.com/office/drawing/2014/main" id="{9A99C75E-7529-F44F-4350-ED118982EF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3" r="6250" b="6250"/>
          <a:stretch>
            <a:fillRect/>
          </a:stretch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771000" y="1980165"/>
            <a:ext cx="10908792" cy="1069848"/>
          </a:xfrm>
        </p:spPr>
        <p:txBody>
          <a:bodyPr anchor="ctr">
            <a:normAutofit/>
          </a:bodyPr>
          <a:lstStyle/>
          <a:p>
            <a:pPr algn="ctr"/>
            <a:r>
              <a:rPr lang="tr-TR" sz="6000" err="1">
                <a:ea typeface="+mj-lt"/>
                <a:cs typeface="+mj-lt"/>
              </a:rPr>
              <a:t>Dependency Inversion</a:t>
            </a:r>
            <a:endParaRPr lang="tr-TR" sz="6000" err="1"/>
          </a:p>
        </p:txBody>
      </p:sp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F45953F-0112-E436-CB8F-CC40CFDF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744" y="1437783"/>
            <a:ext cx="7908513" cy="24950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100"/>
          </a:p>
          <a:p>
            <a:pPr algn="ctr"/>
            <a:r>
              <a:rPr lang="en-US" sz="4100"/>
              <a:t>COUPLİNG VE DEPENDECY FARKI NEDİR ?</a:t>
            </a:r>
          </a:p>
        </p:txBody>
      </p:sp>
    </p:spTree>
    <p:extLst>
      <p:ext uri="{BB962C8B-B14F-4D97-AF65-F5344CB8AC3E}">
        <p14:creationId xmlns:p14="http://schemas.microsoft.com/office/powerpoint/2010/main" val="124018401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C5F81000-99E4-C8C3-4E51-33C3F537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9" y="5045"/>
            <a:ext cx="11412745" cy="68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50566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ECC41B48-9169-D1C2-8594-8B7CEAB4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-46971"/>
            <a:ext cx="12261010" cy="686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3669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CC62E144-8ECE-3309-9BFD-B6DA8D30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8280" y="1386"/>
            <a:ext cx="12376031" cy="685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2225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1E7CA-3109-537B-F373-CEB80DCC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1.Single Responsibility Principle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3287C-6F33-1D92-961C-8C04A7FD6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Bahnschrift"/>
                <a:ea typeface="+mn-lt"/>
                <a:cs typeface="+mn-lt"/>
              </a:rPr>
              <a:t>SRP'nin arkasındaki fikir, bir programdaki her sınıf, modül veya işlevin bir programda bir sorumluluğu/amacı olması gerektiğidir. Yaygın olarak kullanılan bir tanım olarak, "her sınıfın değişmesi için tek bir nedeni olmalıdır".</a:t>
            </a:r>
            <a:endParaRPr lang="en-US">
              <a:latin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225699279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8F198-007F-DF5E-3540-F8013A31A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CODE EXAMPLE IN JAVA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C937D-52E1-E760-9F9E-2BC42A478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32500" lnSpcReduction="20000"/>
          </a:bodyPr>
          <a:lstStyle/>
          <a:p>
            <a:r>
              <a:rPr lang="en-US">
                <a:latin typeface="Consolas"/>
              </a:rPr>
              <a:t>package JavaCourse.Week4.solid;</a:t>
            </a:r>
            <a:br>
              <a:rPr lang="en-US">
                <a:latin typeface="Consolas"/>
              </a:rPr>
            </a:b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public class triangle {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 private float baseOfTriangle;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 private  float SideLength1;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 private float SideLength2;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 private int X;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 private int Y;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 private int XY;</a:t>
            </a:r>
            <a:br>
              <a:rPr lang="en-US">
                <a:latin typeface="Consolas"/>
              </a:rPr>
            </a:b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 public triangle(float baseOfTriangle,float SideLength1,float SideLength2,int X,int Y,int XY) {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 this.baseOfTriangle = baseOfTriangle;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 this.SideLength1=SideLength1;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 this.SideLength2=SideLength2;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 this.X=X;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 this.Y=Y;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 this.XY=XY;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 }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 public void draw(){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 // give us dessigne of triangle</a:t>
            </a:r>
            <a:br>
              <a:rPr lang="en-US">
                <a:latin typeface="Consolas"/>
              </a:rPr>
            </a:b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 }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 public void calculPerimeter(){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 int total;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 total= baseOfTriangle+SideLength2+SideLength1;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 System.</a:t>
            </a:r>
            <a:r>
              <a:rPr lang="en-US" i="1" err="1">
                <a:latin typeface="Consolas"/>
              </a:rPr>
              <a:t>out</a:t>
            </a:r>
            <a:r>
              <a:rPr lang="en-US" err="1">
                <a:latin typeface="Consolas"/>
              </a:rPr>
              <a:t>.println("perimeter of triengle equal :"+total);</a:t>
            </a:r>
            <a:br>
              <a:rPr lang="en-US" err="1">
                <a:latin typeface="Consolas"/>
              </a:rPr>
            </a:br>
            <a:br>
              <a:rPr lang="en-US" err="1">
                <a:latin typeface="Consolas"/>
              </a:rPr>
            </a:br>
            <a:r>
              <a:rPr lang="en-US" err="1">
                <a:latin typeface="Consolas"/>
              </a:rPr>
              <a:t>    }</a:t>
            </a:r>
            <a:br>
              <a:rPr lang="en-US" err="1">
                <a:latin typeface="Consolas"/>
              </a:rPr>
            </a:br>
            <a:br>
              <a:rPr lang="en-US" err="1">
                <a:latin typeface="Consolas"/>
              </a:rPr>
            </a:br>
            <a:r>
              <a:rPr lang="en-US" err="1">
                <a:latin typeface="Consolas"/>
              </a:rPr>
              <a:t>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3583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711487-0932-44EC-AE74-D17D26A37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3739" y="1245363"/>
            <a:ext cx="7985338" cy="1160213"/>
          </a:xfrm>
        </p:spPr>
        <p:txBody>
          <a:bodyPr>
            <a:normAutofit/>
          </a:bodyPr>
          <a:lstStyle/>
          <a:p>
            <a:r>
              <a:rPr lang="tr-TR" sz="5400">
                <a:solidFill>
                  <a:schemeClr val="tx1"/>
                </a:solidFill>
              </a:rPr>
              <a:t>Open-Closed Prensibi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BB41AA9-158C-448B-AE34-D4B991F02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7296" y="3429000"/>
            <a:ext cx="8266691" cy="2183637"/>
          </a:xfrm>
        </p:spPr>
        <p:txBody>
          <a:bodyPr/>
          <a:lstStyle/>
          <a:p>
            <a:r>
              <a:rPr lang="tr-TR" sz="240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Temel olarak; bir sınıf ya da fonksiyon, varolan davranışlarını koruyarak yeni davranışlar eklenilebilir olmalıdır</a:t>
            </a:r>
            <a:r>
              <a:rPr lang="tr-TR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718072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D738240-7FBC-492E-ACB4-A6A3B856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424" y="548640"/>
            <a:ext cx="8726751" cy="1266307"/>
          </a:xfrm>
        </p:spPr>
        <p:txBody>
          <a:bodyPr>
            <a:normAutofit/>
          </a:bodyPr>
          <a:lstStyle/>
          <a:p>
            <a:r>
              <a:rPr lang="tr-TR" sz="3600"/>
              <a:t>Gelişime Açık, Değişime Kapalı Olmak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CB4886-E8B4-4807-B8C2-59C6A5191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6834" y="2118527"/>
            <a:ext cx="9066981" cy="3691429"/>
          </a:xfrm>
        </p:spPr>
        <p:txBody>
          <a:bodyPr>
            <a:normAutofit/>
          </a:bodyPr>
          <a:lstStyle/>
          <a:p>
            <a:pPr algn="l"/>
            <a:r>
              <a:rPr lang="tr-TR" sz="2400" b="0" i="0">
                <a:effectLst/>
                <a:latin typeface="charter"/>
              </a:rPr>
              <a:t>Bu prensip; sürdürülebilir ve tekrar kullanılabilir yapıda kod yazmanın temelini oluşturur.</a:t>
            </a:r>
            <a:endParaRPr lang="tr-TR" sz="2400" b="0" i="1">
              <a:effectLst/>
              <a:latin typeface="Charter"/>
            </a:endParaRPr>
          </a:p>
          <a:p>
            <a:pPr marL="0" indent="0" algn="l">
              <a:buNone/>
            </a:pPr>
            <a:r>
              <a:rPr lang="tr-TR" sz="2400" b="0" i="0">
                <a:effectLst/>
                <a:latin typeface="charter"/>
              </a:rPr>
              <a:t>												Robert C. Martin</a:t>
            </a:r>
            <a:endParaRPr lang="tr-TR" sz="2400" b="0" i="1"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90365129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76562DAF-7984-4EC6-AA65-EF16CD96A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60" y="689675"/>
            <a:ext cx="4674572" cy="1926916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532A1509-183C-4251-9D29-E3DE44402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59" y="689674"/>
            <a:ext cx="4883281" cy="192691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E09161BD-7565-4DD4-89A4-337617363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080" y="2743400"/>
            <a:ext cx="6874529" cy="35211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1522093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Yer Tutucusu 9">
            <a:extLst>
              <a:ext uri="{FF2B5EF4-FFF2-40B4-BE49-F238E27FC236}">
                <a16:creationId xmlns:a16="http://schemas.microsoft.com/office/drawing/2014/main" id="{1C485AB6-BBAA-4DCC-96D0-8DD16DEC30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1" b="21541"/>
          <a:stretch>
            <a:fillRect/>
          </a:stretch>
        </p:blipFill>
        <p:spPr>
          <a:xfrm>
            <a:off x="450570" y="1063959"/>
            <a:ext cx="11290859" cy="3557252"/>
          </a:xfrm>
        </p:spPr>
      </p:pic>
    </p:spTree>
    <p:extLst>
      <p:ext uri="{BB962C8B-B14F-4D97-AF65-F5344CB8AC3E}">
        <p14:creationId xmlns:p14="http://schemas.microsoft.com/office/powerpoint/2010/main" val="486248558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8"/>
  <p:tag name="AS_OS" val="Unix 5.13.0.1021"/>
  <p:tag name="AS_RELEASE_DATE" val="2022.08.14"/>
  <p:tag name="AS_TITLE" val="Aspose.Slides for .NET5"/>
  <p:tag name="AS_VERSION" val="22.8"/>
</p:tagLst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Gill Sans MT" panose="020B0502020104020203"/>
        <a:cs typeface="Arial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Gill Sans MT" panose="020B0502020104020203"/>
        <a:cs typeface="Arial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1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12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SketchyVTI">
  <a:themeElements>
    <a:clrScheme name="AnalogousFromRegularSeedLeftStep">
      <a:dk1>
        <a:srgbClr val="000000"/>
      </a:dk1>
      <a:lt1>
        <a:srgbClr val="FFFFFF"/>
      </a:lt1>
      <a:dk2>
        <a:srgbClr val="2F211B"/>
      </a:dk2>
      <a:lt2>
        <a:srgbClr val="F0F2F3"/>
      </a:lt2>
      <a:accent1>
        <a:srgbClr val="E76029"/>
      </a:accent1>
      <a:accent2>
        <a:srgbClr val="D5172F"/>
      </a:accent2>
      <a:accent3>
        <a:srgbClr val="E72990"/>
      </a:accent3>
      <a:accent4>
        <a:srgbClr val="D517CD"/>
      </a:accent4>
      <a:accent5>
        <a:srgbClr val="9F29E7"/>
      </a:accent5>
      <a:accent6>
        <a:srgbClr val="512ED9"/>
      </a:accent6>
      <a:hlink>
        <a:srgbClr val="3D94B8"/>
      </a:hlink>
      <a:folHlink>
        <a:srgbClr val="7F7F7F"/>
      </a:folHlink>
    </a:clrScheme>
    <a:fontScheme name="Custom 2">
      <a:majorFont>
        <a:latin typeface="The Serif Hand Black"/>
        <a:ea typeface="The Serif Hand Black"/>
        <a:cs typeface="Arial"/>
      </a:majorFont>
      <a:minorFont>
        <a:latin typeface="The Hand Bold"/>
        <a:ea typeface="The Hand Bold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3.xml><?xml version="1.0" encoding="utf-8"?>
<a:theme xmlns:a="http://schemas.openxmlformats.org/drawingml/2006/main" name="SketchyVTI">
  <a:themeElements>
    <a:clrScheme name="AnalogousFromRegularSeedLeftStep">
      <a:dk1>
        <a:srgbClr val="000000"/>
      </a:dk1>
      <a:lt1>
        <a:srgbClr val="FFFFFF"/>
      </a:lt1>
      <a:dk2>
        <a:srgbClr val="2F211B"/>
      </a:dk2>
      <a:lt2>
        <a:srgbClr val="F0F2F3"/>
      </a:lt2>
      <a:accent1>
        <a:srgbClr val="E76029"/>
      </a:accent1>
      <a:accent2>
        <a:srgbClr val="D5172F"/>
      </a:accent2>
      <a:accent3>
        <a:srgbClr val="E72990"/>
      </a:accent3>
      <a:accent4>
        <a:srgbClr val="D517CD"/>
      </a:accent4>
      <a:accent5>
        <a:srgbClr val="9F29E7"/>
      </a:accent5>
      <a:accent6>
        <a:srgbClr val="512ED9"/>
      </a:accent6>
      <a:hlink>
        <a:srgbClr val="3D94B8"/>
      </a:hlink>
      <a:folHlink>
        <a:srgbClr val="7F7F7F"/>
      </a:folHlink>
    </a:clrScheme>
    <a:fontScheme name="Custom 2">
      <a:majorFont>
        <a:latin typeface="The Serif Hand Black"/>
        <a:ea typeface="The Serif Hand Black"/>
        <a:cs typeface="Arial"/>
      </a:majorFont>
      <a:minorFont>
        <a:latin typeface="The Hand Bold"/>
        <a:ea typeface="The Hand Bold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4.xml><?xml version="1.0" encoding="utf-8"?>
<a:theme xmlns:a="http://schemas.openxmlformats.org/drawingml/2006/main" name="Kar Payı">
  <a:themeElements>
    <a:clrScheme name="Kar Payı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Kar Payı">
      <a:majorFont>
        <a:latin typeface="Gill Sans MT" panose="020B0502020104020203"/>
        <a:ea typeface="Gill Sans MT" panose="020B0502020104020203"/>
        <a:cs typeface="Arial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Gill Sans MT" panose="020B0502020104020203"/>
        <a:cs typeface="Arial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ar Payı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5.xml><?xml version="1.0" encoding="utf-8"?>
<a:theme xmlns:a="http://schemas.openxmlformats.org/drawingml/2006/main" name="1_Kar Payı">
  <a:themeElements>
    <a:clrScheme name="Kar Payı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Kar Payı">
      <a:majorFont>
        <a:latin typeface="Gill Sans MT" panose="020B0502020104020203"/>
        <a:ea typeface="Gill Sans MT" panose="020B0502020104020203"/>
        <a:cs typeface="Arial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Gill Sans MT" panose="020B0502020104020203"/>
        <a:cs typeface="Arial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ar Payı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6.xml><?xml version="1.0" encoding="utf-8"?>
<a:theme xmlns:a="http://schemas.openxmlformats.org/drawingml/2006/main" name="Kar Payı">
  <a:themeElements>
    <a:clrScheme name="Kar Payı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Kar Payı">
      <a:majorFont>
        <a:latin typeface="Gill Sans MT" panose="020B0502020104020203"/>
        <a:ea typeface="Gill Sans MT" panose="020B0502020104020203"/>
        <a:cs typeface="Arial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Gill Sans MT" panose="020B0502020104020203"/>
        <a:cs typeface="Arial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ar Payı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7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s">
      <a:majorFont>
        <a:latin typeface="Calibri Light" panose="020F0302020204030204"/>
        <a:ea typeface="Calibri Light" panose="020F03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s">
      <a:majorFont>
        <a:latin typeface="Calibri Light" panose="020F0302020204030204"/>
        <a:ea typeface="Calibri Light" panose="020F03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Gill Sans MT" panose="020B0502020104020203"/>
        <a:cs typeface="Arial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Gill Sans MT" panose="020B0502020104020203"/>
        <a:cs typeface="Arial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1041</Words>
  <Application>Microsoft Macintosh PowerPoint</Application>
  <PresentationFormat>Geniş ekran</PresentationFormat>
  <Paragraphs>224</Paragraphs>
  <Slides>36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18</vt:i4>
      </vt:variant>
      <vt:variant>
        <vt:lpstr>Tema</vt:lpstr>
      </vt:variant>
      <vt:variant>
        <vt:i4>12</vt:i4>
      </vt:variant>
      <vt:variant>
        <vt:lpstr>Slayt Başlıkları</vt:lpstr>
      </vt:variant>
      <vt:variant>
        <vt:i4>36</vt:i4>
      </vt:variant>
    </vt:vector>
  </HeadingPairs>
  <TitlesOfParts>
    <vt:vector size="66" baseType="lpstr">
      <vt:lpstr>MS Shell Dlg 2</vt:lpstr>
      <vt:lpstr>The Hand Bold</vt:lpstr>
      <vt:lpstr>Abril Fatface</vt:lpstr>
      <vt:lpstr>Arial</vt:lpstr>
      <vt:lpstr>Bahnschrift</vt:lpstr>
      <vt:lpstr>Calibri</vt:lpstr>
      <vt:lpstr>Calibri Light</vt:lpstr>
      <vt:lpstr>Charter</vt:lpstr>
      <vt:lpstr>Charter</vt:lpstr>
      <vt:lpstr>Consolas</vt:lpstr>
      <vt:lpstr>Fira Sans</vt:lpstr>
      <vt:lpstr>Gill Sans MT</vt:lpstr>
      <vt:lpstr>Monaco</vt:lpstr>
      <vt:lpstr>The Serif Hand Black</vt:lpstr>
      <vt:lpstr>Trebuchet MS</vt:lpstr>
      <vt:lpstr>Wingdings</vt:lpstr>
      <vt:lpstr>Wingdings 2</vt:lpstr>
      <vt:lpstr>Wingdings 3</vt:lpstr>
      <vt:lpstr>Office Theme</vt:lpstr>
      <vt:lpstr>SketchyVTI</vt:lpstr>
      <vt:lpstr>SketchyVTI</vt:lpstr>
      <vt:lpstr>Kar Payı</vt:lpstr>
      <vt:lpstr>1_Kar Payı</vt:lpstr>
      <vt:lpstr>Kar Payı</vt:lpstr>
      <vt:lpstr>Ofis Teması</vt:lpstr>
      <vt:lpstr>Ofis Teması</vt:lpstr>
      <vt:lpstr>Paket</vt:lpstr>
      <vt:lpstr>Paket</vt:lpstr>
      <vt:lpstr>Madison</vt:lpstr>
      <vt:lpstr>Madison</vt:lpstr>
      <vt:lpstr>Kelebekler solid</vt:lpstr>
      <vt:lpstr>S.O.L.I.D</vt:lpstr>
      <vt:lpstr>PowerPoint Sunusu</vt:lpstr>
      <vt:lpstr>1.Single Responsibility Principle </vt:lpstr>
      <vt:lpstr>CODE EXAMPLE IN JAVA</vt:lpstr>
      <vt:lpstr>Open-Closed Prensibi</vt:lpstr>
      <vt:lpstr>Gelişime Açık, Değişime Kapalı Olmak</vt:lpstr>
      <vt:lpstr>PowerPoint Sunusu</vt:lpstr>
      <vt:lpstr>PowerPoint Sunusu</vt:lpstr>
      <vt:lpstr>INTERFACE  VE  PolymorphIsm  KULLANIMI</vt:lpstr>
      <vt:lpstr>PowerPoint Sunusu</vt:lpstr>
      <vt:lpstr>PowerPoint Sunusu</vt:lpstr>
      <vt:lpstr>Gelişime açık, değişime kapalı olmak</vt:lpstr>
      <vt:lpstr>PowerPoint Sunusu</vt:lpstr>
      <vt:lpstr>Liskov Substitution Principle</vt:lpstr>
      <vt:lpstr>LSP nedir?</vt:lpstr>
      <vt:lpstr>LSP:  Tek cümleyle özet?</vt:lpstr>
      <vt:lpstr>LSP: metot geçilen nesnenin gerçek tipini bilir mi?</vt:lpstr>
      <vt:lpstr>PowerPoint Sunusu</vt:lpstr>
      <vt:lpstr>LSP'de Kaçınılması Gereken Durumlar</vt:lpstr>
      <vt:lpstr>Anlam uyumu</vt:lpstr>
      <vt:lpstr>Türünün çalışma zamanı tanımlanması</vt:lpstr>
      <vt:lpstr>Davranış değişmesi</vt:lpstr>
      <vt:lpstr>Interface Segregation Principle</vt:lpstr>
      <vt:lpstr>PowerPoint Sunusu</vt:lpstr>
      <vt:lpstr>message example</vt:lpstr>
      <vt:lpstr>PowerPoint Sunusu</vt:lpstr>
      <vt:lpstr>Animal example</vt:lpstr>
      <vt:lpstr>PowerPoint Sunusu</vt:lpstr>
      <vt:lpstr>Tank example</vt:lpstr>
      <vt:lpstr>PowerPoint Sunusu</vt:lpstr>
      <vt:lpstr>Dependency Inversion</vt:lpstr>
      <vt:lpstr> COUPLİNG VE DEPENDECY FARKI NEDİR ?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Kelebekler solid</dc:title>
  <cp:lastModifiedBy>İbrahim TAN</cp:lastModifiedBy>
  <cp:revision>9</cp:revision>
  <cp:lastPrinted>2022-09-10T07:30:22Z</cp:lastPrinted>
  <dcterms:created xsi:type="dcterms:W3CDTF">2022-09-10T07:30:22Z</dcterms:created>
  <dcterms:modified xsi:type="dcterms:W3CDTF">2022-09-10T14:09:38Z</dcterms:modified>
</cp:coreProperties>
</file>